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9" r:id="rId3"/>
    <p:sldId id="257" r:id="rId4"/>
    <p:sldId id="271" r:id="rId5"/>
    <p:sldId id="258" r:id="rId6"/>
    <p:sldId id="259" r:id="rId7"/>
    <p:sldId id="260" r:id="rId8"/>
    <p:sldId id="265" r:id="rId9"/>
    <p:sldId id="264" r:id="rId10"/>
    <p:sldId id="270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46"/>
  </p:normalViewPr>
  <p:slideViewPr>
    <p:cSldViewPr>
      <p:cViewPr>
        <p:scale>
          <a:sx n="135" d="100"/>
          <a:sy n="135" d="100"/>
        </p:scale>
        <p:origin x="144" y="-10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k object 16"/>
          <p:cNvSpPr>
            <a:spLocks noChangeArrowheads="1"/>
          </p:cNvSpPr>
          <p:nvPr/>
        </p:nvSpPr>
        <p:spPr bwMode="auto">
          <a:xfrm>
            <a:off x="7062788" y="461963"/>
            <a:ext cx="1468437" cy="4333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4" name="bk object 17">
            <a:extLst/>
          </p:cNvPr>
          <p:cNvSpPr>
            <a:spLocks noChangeArrowheads="1"/>
          </p:cNvSpPr>
          <p:nvPr/>
        </p:nvSpPr>
        <p:spPr bwMode="auto">
          <a:xfrm>
            <a:off x="415925" y="1008063"/>
            <a:ext cx="8312150" cy="381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5" name="bk object 18"/>
          <p:cNvSpPr>
            <a:spLocks noChangeArrowheads="1"/>
          </p:cNvSpPr>
          <p:nvPr/>
        </p:nvSpPr>
        <p:spPr bwMode="auto">
          <a:xfrm>
            <a:off x="668338" y="6035675"/>
            <a:ext cx="8059737" cy="3762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1" i="0">
                <a:solidFill>
                  <a:srgbClr val="7E7E7E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6" name="Holder 3">
            <a:extLst/>
          </p:cNvPr>
          <p:cNvSpPr>
            <a:spLocks noGrp="1"/>
          </p:cNvSpPr>
          <p:nvPr>
            <p:ph type="ftr" sz="quarter" idx="10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Holder 4">
            <a:extLst/>
          </p:cNvPr>
          <p:cNvSpPr>
            <a:spLocks noGrp="1"/>
          </p:cNvSpPr>
          <p:nvPr>
            <p:ph type="dt" sz="half" idx="11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5B3CE28-8C09-4AEC-AB25-779146836C52}" type="datetimeFigureOut">
              <a:rPr lang="en-US"/>
              <a:pPr>
                <a:defRPr/>
              </a:pPr>
              <a:t>12/9/18</a:t>
            </a:fld>
            <a:endParaRPr lang="en-US"/>
          </a:p>
        </p:txBody>
      </p:sp>
      <p:sp>
        <p:nvSpPr>
          <p:cNvPr id="8" name="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/>
          <a:lstStyle>
            <a:lvl1pPr>
              <a:defRPr smtClean="0"/>
            </a:lvl1pPr>
          </a:lstStyle>
          <a:p>
            <a:pPr>
              <a:defRPr/>
            </a:pPr>
            <a:fld id="{AE6BA4BC-19E2-4293-A80C-C47238EE86BC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11E12-FF4A-4259-A720-EF37D6622F96}" type="datetimeFigureOut">
              <a:rPr lang="es-MX" smtClean="0"/>
              <a:t>09/12/18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E3C54-30FC-4124-8D2F-15DD3E173FE8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4a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bject 3"/>
          <p:cNvSpPr>
            <a:spLocks noChangeArrowheads="1"/>
          </p:cNvSpPr>
          <p:nvPr/>
        </p:nvSpPr>
        <p:spPr bwMode="auto">
          <a:xfrm>
            <a:off x="3333750" y="1909763"/>
            <a:ext cx="2501900" cy="20637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altLang="es-MX"/>
          </a:p>
        </p:txBody>
      </p:sp>
      <p:sp>
        <p:nvSpPr>
          <p:cNvPr id="9219" name="object 4"/>
          <p:cNvSpPr>
            <a:spLocks noChangeArrowheads="1"/>
          </p:cNvSpPr>
          <p:nvPr/>
        </p:nvSpPr>
        <p:spPr bwMode="auto">
          <a:xfrm>
            <a:off x="3732213" y="2328863"/>
            <a:ext cx="1698625" cy="36036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altLang="es-MX"/>
          </a:p>
        </p:txBody>
      </p:sp>
      <p:sp>
        <p:nvSpPr>
          <p:cNvPr id="9220" name="object 5"/>
          <p:cNvSpPr>
            <a:spLocks noChangeArrowheads="1"/>
          </p:cNvSpPr>
          <p:nvPr/>
        </p:nvSpPr>
        <p:spPr bwMode="auto">
          <a:xfrm>
            <a:off x="3416300" y="2794000"/>
            <a:ext cx="2327275" cy="30163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altLang="es-MX"/>
          </a:p>
        </p:txBody>
      </p:sp>
      <p:sp>
        <p:nvSpPr>
          <p:cNvPr id="9221" name="object 6"/>
          <p:cNvSpPr>
            <a:spLocks noChangeArrowheads="1"/>
          </p:cNvSpPr>
          <p:nvPr/>
        </p:nvSpPr>
        <p:spPr bwMode="auto">
          <a:xfrm>
            <a:off x="3683000" y="2890838"/>
            <a:ext cx="1798638" cy="13970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altLang="es-MX"/>
          </a:p>
        </p:txBody>
      </p:sp>
      <p:sp>
        <p:nvSpPr>
          <p:cNvPr id="9222" name="object 7"/>
          <p:cNvSpPr>
            <a:spLocks noChangeArrowheads="1"/>
          </p:cNvSpPr>
          <p:nvPr/>
        </p:nvSpPr>
        <p:spPr bwMode="auto">
          <a:xfrm>
            <a:off x="423863" y="3362325"/>
            <a:ext cx="8304212" cy="30924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s-MX" altLang="es-MX"/>
          </a:p>
        </p:txBody>
      </p:sp>
      <p:sp>
        <p:nvSpPr>
          <p:cNvPr id="9223" name="object 8"/>
          <p:cNvSpPr>
            <a:spLocks noGrp="1"/>
          </p:cNvSpPr>
          <p:nvPr>
            <p:ph type="title"/>
          </p:nvPr>
        </p:nvSpPr>
        <p:spPr>
          <a:xfrm>
            <a:off x="1817688" y="3503613"/>
            <a:ext cx="5511800" cy="1735137"/>
          </a:xfrm>
        </p:spPr>
        <p:txBody>
          <a:bodyPr tIns="11967">
            <a:spAutoFit/>
          </a:bodyPr>
          <a:lstStyle/>
          <a:p>
            <a:pPr>
              <a:spcBef>
                <a:spcPts val="88"/>
              </a:spcBef>
            </a:pPr>
            <a:r>
              <a:rPr lang="es-MX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Vigilancia Epidemiológica</a:t>
            </a:r>
            <a: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Jurisdicción Sanitaria No. IV.</a:t>
            </a:r>
            <a:b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b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b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Coordinación de  Vigilancia , Urgencia Epidemiológicas y Desastres. </a:t>
            </a:r>
            <a:br>
              <a:rPr lang="es-ES" altLang="es-MX" sz="160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</a:br>
            <a:br>
              <a:rPr lang="es-MX" altLang="es-MX" sz="1600">
                <a:latin typeface="Arial" pitchFamily="34" charset="0"/>
                <a:cs typeface="Arial" pitchFamily="34" charset="0"/>
              </a:rPr>
            </a:br>
            <a:endParaRPr lang="es-MX" altLang="es-MX" sz="160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CuadroTexto 1"/>
          <p:cNvSpPr txBox="1">
            <a:spLocks noChangeArrowheads="1"/>
          </p:cNvSpPr>
          <p:nvPr/>
        </p:nvSpPr>
        <p:spPr bwMode="auto">
          <a:xfrm>
            <a:off x="1042988" y="2205038"/>
            <a:ext cx="56165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MX" altLang="es-MX" sz="400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B2F42F6A-95DE-0B4B-A4A0-99DB80E34F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131596"/>
            <a:ext cx="3727645" cy="550572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94EC052E-1881-A344-9DFE-529B2F04553E}"/>
              </a:ext>
            </a:extLst>
          </p:cNvPr>
          <p:cNvSpPr txBox="1"/>
          <p:nvPr/>
        </p:nvSpPr>
        <p:spPr>
          <a:xfrm>
            <a:off x="2915816" y="476672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/>
              <a:t>REFERENCIAS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846640" cy="2475706"/>
          </a:xfrm>
        </p:spPr>
        <p:txBody>
          <a:bodyPr>
            <a:normAutofit fontScale="90000"/>
          </a:bodyPr>
          <a:lstStyle/>
          <a:p>
            <a:r>
              <a:rPr lang="es-MX" b="1" dirty="0"/>
              <a:t>Vigilancia Epidemiológica de Tos ferina y Síndrome </a:t>
            </a:r>
            <a:r>
              <a:rPr lang="es-MX" b="1" dirty="0" err="1"/>
              <a:t>Coqueluchoide</a:t>
            </a:r>
            <a:br>
              <a:rPr lang="es-MX" b="1" dirty="0"/>
            </a:br>
            <a:endParaRPr lang="es-MX" dirty="0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5F311DE9-E6AB-984A-A731-96DFFFD49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520" y="1844824"/>
            <a:ext cx="8208912" cy="4824536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es-MX" dirty="0"/>
          </a:p>
          <a:p>
            <a:pPr algn="l"/>
            <a:r>
              <a:rPr lang="es-MX" dirty="0"/>
              <a:t>El sistema de vigilancia de tos ferina y Síndrome Coqueluchoide está enfocado a alcanzar una mayor sensibilidad en el diagnóstico sindromático para detectar casos que pueden encubrirse en otros diagnósticos </a:t>
            </a:r>
          </a:p>
          <a:p>
            <a:pPr algn="l"/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TOS FERINA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2962672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dirty="0"/>
              <a:t>    </a:t>
            </a:r>
            <a:r>
              <a:rPr lang="es-MX" sz="2400" dirty="0"/>
              <a:t>La Tos ferina o pertussis es una enfermedad respiratoria aguda ocasionada por </a:t>
            </a:r>
            <a:r>
              <a:rPr lang="es-MX" sz="2400" i="1" dirty="0"/>
              <a:t>Bordetella pertussis</a:t>
            </a:r>
            <a:r>
              <a:rPr lang="es-MX" sz="2400" dirty="0"/>
              <a:t>. </a:t>
            </a:r>
          </a:p>
          <a:p>
            <a:pPr>
              <a:buNone/>
            </a:pPr>
            <a:r>
              <a:rPr lang="es-MX" sz="2400" dirty="0"/>
              <a:t> 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3371008" y="3157400"/>
            <a:ext cx="5544616" cy="1906045"/>
          </a:xfrm>
          <a:prstGeom prst="notchedRightArrow">
            <a:avLst>
              <a:gd name="adj1" fmla="val 50000"/>
              <a:gd name="adj2" fmla="val 46654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>
                <a:solidFill>
                  <a:schemeClr val="tx1"/>
                </a:solidFill>
              </a:rPr>
              <a:t>El mecanismo de transmisión es por contacto directo por secreciones respiratorias de las personas infectadas. Tiene un periodo de incubación de 6 a 20 días, el cuadro clínico puede durar entre siete días hasta seis u ocho semanas. </a:t>
            </a:r>
          </a:p>
        </p:txBody>
      </p:sp>
      <p:sp>
        <p:nvSpPr>
          <p:cNvPr id="6" name="5 Flecha a la derecha con muesca"/>
          <p:cNvSpPr/>
          <p:nvPr/>
        </p:nvSpPr>
        <p:spPr>
          <a:xfrm>
            <a:off x="3419872" y="1556791"/>
            <a:ext cx="5472608" cy="1551309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b="1" i="1" dirty="0">
                <a:solidFill>
                  <a:schemeClr val="tx1"/>
                </a:solidFill>
              </a:rPr>
              <a:t>Bordetella pertussis</a:t>
            </a:r>
            <a:r>
              <a:rPr lang="es-MX" sz="1200" b="1" dirty="0">
                <a:solidFill>
                  <a:schemeClr val="tx1"/>
                </a:solidFill>
              </a:rPr>
              <a:t> </a:t>
            </a:r>
            <a:r>
              <a:rPr lang="es-MX" sz="1200" dirty="0">
                <a:solidFill>
                  <a:schemeClr val="tx1"/>
                </a:solidFill>
              </a:rPr>
              <a:t>cocobacilo gram negativo, aerobio,  no móvil, que se localiza adherida a los cilios del epitelio del tracto respiratorio del humano. </a:t>
            </a:r>
          </a:p>
        </p:txBody>
      </p:sp>
      <p:sp>
        <p:nvSpPr>
          <p:cNvPr id="7" name="6 Flecha a la derecha con muesca"/>
          <p:cNvSpPr/>
          <p:nvPr/>
        </p:nvSpPr>
        <p:spPr>
          <a:xfrm>
            <a:off x="3563888" y="5063446"/>
            <a:ext cx="5328592" cy="1728192"/>
          </a:xfrm>
          <a:prstGeom prst="notch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59932" y="5558210"/>
            <a:ext cx="453650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La sintomatología se clasifica en tres fases con respecto al tiempo de la enfermedad: </a:t>
            </a:r>
            <a:r>
              <a:rPr kumimoji="0" lang="es-MX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catarral, </a:t>
            </a:r>
            <a:r>
              <a:rPr kumimoji="0" lang="es-MX" sz="1400" b="1" i="0" u="none" strike="noStrike" cap="none" normalizeH="0" baseline="0" dirty="0" err="1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paroxísitica</a:t>
            </a:r>
            <a:r>
              <a:rPr kumimoji="0" lang="es-MX" sz="1400" b="1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 y convalecencia</a:t>
            </a:r>
            <a:r>
              <a:rPr kumimoji="0" lang="es-MX" sz="1400" b="0" i="0" u="none" strike="noStrike" cap="none" normalizeH="0" baseline="0" dirty="0">
                <a:ln>
                  <a:noFill/>
                </a:ln>
                <a:solidFill>
                  <a:srgbClr val="231F20"/>
                </a:solidFill>
                <a:effectLst/>
                <a:latin typeface="Arial" pitchFamily="34" charset="0"/>
                <a:ea typeface="Georgia" pitchFamily="18" charset="0"/>
                <a:cs typeface="Georgia" pitchFamily="18" charset="0"/>
              </a:rPr>
              <a:t>.</a:t>
            </a:r>
            <a:endParaRPr kumimoji="0" lang="es-MX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5" grpId="0" animBg="1"/>
      <p:bldP spid="6" grpId="0" animBg="1"/>
      <p:bldP spid="7" grpId="0" animBg="1"/>
      <p:bldP spid="307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ector recto de flecha 2">
            <a:extLst>
              <a:ext uri="{FF2B5EF4-FFF2-40B4-BE49-F238E27FC236}">
                <a16:creationId xmlns:a16="http://schemas.microsoft.com/office/drawing/2014/main" id="{349DC10B-191F-4B40-AE1D-A04C9EE7FCC4}"/>
              </a:ext>
            </a:extLst>
          </p:cNvPr>
          <p:cNvCxnSpPr/>
          <p:nvPr/>
        </p:nvCxnSpPr>
        <p:spPr>
          <a:xfrm>
            <a:off x="539552" y="4077072"/>
            <a:ext cx="792088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62EE5133-136A-684C-B209-A80A180D3775}"/>
              </a:ext>
            </a:extLst>
          </p:cNvPr>
          <p:cNvCxnSpPr/>
          <p:nvPr/>
        </p:nvCxnSpPr>
        <p:spPr>
          <a:xfrm flipV="1">
            <a:off x="1691680" y="3789040"/>
            <a:ext cx="0" cy="432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>
            <a:extLst>
              <a:ext uri="{FF2B5EF4-FFF2-40B4-BE49-F238E27FC236}">
                <a16:creationId xmlns:a16="http://schemas.microsoft.com/office/drawing/2014/main" id="{2A64AF95-F8BB-FF44-A7C2-C4819EDAB060}"/>
              </a:ext>
            </a:extLst>
          </p:cNvPr>
          <p:cNvSpPr txBox="1"/>
          <p:nvPr/>
        </p:nvSpPr>
        <p:spPr>
          <a:xfrm>
            <a:off x="539552" y="342900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Periodo de incubacion  6-20 dias</a:t>
            </a: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BBF5006D-FFD3-4E4D-8223-DE5193217D51}"/>
              </a:ext>
            </a:extLst>
          </p:cNvPr>
          <p:cNvCxnSpPr/>
          <p:nvPr/>
        </p:nvCxnSpPr>
        <p:spPr>
          <a:xfrm flipV="1">
            <a:off x="3275856" y="3717032"/>
            <a:ext cx="0" cy="504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20DE66A1-53AF-C841-8860-D0D8C01E0947}"/>
              </a:ext>
            </a:extLst>
          </p:cNvPr>
          <p:cNvSpPr txBox="1"/>
          <p:nvPr/>
        </p:nvSpPr>
        <p:spPr>
          <a:xfrm>
            <a:off x="1943710" y="3466165"/>
            <a:ext cx="1080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Fase catarral</a:t>
            </a:r>
          </a:p>
          <a:p>
            <a:r>
              <a:rPr lang="es-MX" sz="1200" dirty="0"/>
              <a:t>1-2 semanas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2E3FED7-53D2-464F-89BB-DB3147F78860}"/>
              </a:ext>
            </a:extLst>
          </p:cNvPr>
          <p:cNvSpPr txBox="1"/>
          <p:nvPr/>
        </p:nvSpPr>
        <p:spPr>
          <a:xfrm>
            <a:off x="1742875" y="4124981"/>
            <a:ext cx="15121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Rinorrea, estornudos, lagrimeo, febrícula. Es la fase de </a:t>
            </a:r>
            <a:r>
              <a:rPr lang="es-MX" sz="1200" b="1" dirty="0"/>
              <a:t>máxima trans- misibilidad </a:t>
            </a:r>
            <a:r>
              <a:rPr lang="es-MX" sz="1200" dirty="0"/>
              <a:t>de la enfermedad. 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786E6801-8892-EB47-ABEB-5AC80A60909A}"/>
              </a:ext>
            </a:extLst>
          </p:cNvPr>
          <p:cNvCxnSpPr>
            <a:cxnSpLocks/>
          </p:cNvCxnSpPr>
          <p:nvPr/>
        </p:nvCxnSpPr>
        <p:spPr>
          <a:xfrm flipV="1">
            <a:off x="5580112" y="3717032"/>
            <a:ext cx="0" cy="5040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5E55047-66AF-7F41-83C9-C6CA532DFADF}"/>
              </a:ext>
            </a:extLst>
          </p:cNvPr>
          <p:cNvSpPr txBox="1"/>
          <p:nvPr/>
        </p:nvSpPr>
        <p:spPr>
          <a:xfrm>
            <a:off x="3491880" y="3466165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Fase paroxistica 4-6 semanas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8DCF837B-99A9-5C44-80B9-7BBD8E7E6089}"/>
              </a:ext>
            </a:extLst>
          </p:cNvPr>
          <p:cNvSpPr txBox="1"/>
          <p:nvPr/>
        </p:nvSpPr>
        <p:spPr>
          <a:xfrm>
            <a:off x="3468962" y="4151727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Accesos de tos violentos, paroxísticos de predominio nocturno (15 a 20 por día) </a:t>
            </a:r>
          </a:p>
          <a:p>
            <a:r>
              <a:rPr lang="es-MX" sz="1200" b="1" dirty="0"/>
              <a:t>Estridor inspiratorio </a:t>
            </a:r>
            <a:r>
              <a:rPr lang="es-MX" sz="1200" dirty="0"/>
              <a:t>“canto del gallo”</a:t>
            </a:r>
          </a:p>
          <a:p>
            <a:endParaRPr lang="es-MX" sz="1200" dirty="0"/>
          </a:p>
        </p:txBody>
      </p:sp>
      <p:pic>
        <p:nvPicPr>
          <p:cNvPr id="16" name="tos parox.m4a">
            <a:hlinkClick r:id="" action="ppaction://media"/>
            <a:extLst>
              <a:ext uri="{FF2B5EF4-FFF2-40B4-BE49-F238E27FC236}">
                <a16:creationId xmlns:a16="http://schemas.microsoft.com/office/drawing/2014/main" id="{65B4D065-7111-9549-B89D-59E4676FED3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07904" y="5191465"/>
            <a:ext cx="380752" cy="380752"/>
          </a:xfrm>
          <a:prstGeom prst="rect">
            <a:avLst/>
          </a:prstGeom>
        </p:spPr>
      </p:pic>
      <p:pic>
        <p:nvPicPr>
          <p:cNvPr id="17" name="Privada Héroes Potosinos 3.m4a">
            <a:hlinkClick r:id="" action="ppaction://media"/>
            <a:extLst>
              <a:ext uri="{FF2B5EF4-FFF2-40B4-BE49-F238E27FC236}">
                <a16:creationId xmlns:a16="http://schemas.microsoft.com/office/drawing/2014/main" id="{04DBB870-2975-484D-802B-44DFE280F381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07904" y="5572217"/>
            <a:ext cx="509765" cy="509765"/>
          </a:xfrm>
          <a:prstGeom prst="rect">
            <a:avLst/>
          </a:prstGeom>
        </p:spPr>
      </p:pic>
      <p:sp>
        <p:nvSpPr>
          <p:cNvPr id="18" name="CuadroTexto 17">
            <a:extLst>
              <a:ext uri="{FF2B5EF4-FFF2-40B4-BE49-F238E27FC236}">
                <a16:creationId xmlns:a16="http://schemas.microsoft.com/office/drawing/2014/main" id="{B7EFB53D-A70F-9740-AF96-6590F31CF04B}"/>
              </a:ext>
            </a:extLst>
          </p:cNvPr>
          <p:cNvSpPr txBox="1"/>
          <p:nvPr/>
        </p:nvSpPr>
        <p:spPr>
          <a:xfrm>
            <a:off x="5796136" y="342900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/>
              <a:t>Fase de convalecencia varias semans o meses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43B8E32-7D7A-E14D-A70A-8AA89CFD136E}"/>
              </a:ext>
            </a:extLst>
          </p:cNvPr>
          <p:cNvSpPr txBox="1"/>
          <p:nvPr/>
        </p:nvSpPr>
        <p:spPr>
          <a:xfrm>
            <a:off x="5796136" y="4221088"/>
            <a:ext cx="20882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/>
              <a:t>Periodo en el que ya no hay  transmisibilidad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45B2E503-EF86-784D-BA7B-28E966599796}"/>
              </a:ext>
            </a:extLst>
          </p:cNvPr>
          <p:cNvSpPr txBox="1"/>
          <p:nvPr/>
        </p:nvSpPr>
        <p:spPr>
          <a:xfrm>
            <a:off x="1738006" y="2511509"/>
            <a:ext cx="10801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50"/>
                </a:solidFill>
              </a:rPr>
              <a:t>CULTIVO</a:t>
            </a:r>
            <a:endParaRPr lang="es-MX" sz="900" dirty="0">
              <a:solidFill>
                <a:srgbClr val="00B050"/>
              </a:solidFill>
            </a:endParaRPr>
          </a:p>
          <a:p>
            <a:r>
              <a:rPr lang="es-MX" sz="900" dirty="0"/>
              <a:t>48-72 hrs</a:t>
            </a:r>
            <a:endParaRPr lang="es-MX" dirty="0"/>
          </a:p>
        </p:txBody>
      </p:sp>
      <p:cxnSp>
        <p:nvCxnSpPr>
          <p:cNvPr id="23" name="Conector recto de flecha 22">
            <a:extLst>
              <a:ext uri="{FF2B5EF4-FFF2-40B4-BE49-F238E27FC236}">
                <a16:creationId xmlns:a16="http://schemas.microsoft.com/office/drawing/2014/main" id="{7F3CF983-C393-4744-94EF-558286A691E6}"/>
              </a:ext>
            </a:extLst>
          </p:cNvPr>
          <p:cNvCxnSpPr>
            <a:cxnSpLocks/>
          </p:cNvCxnSpPr>
          <p:nvPr/>
        </p:nvCxnSpPr>
        <p:spPr>
          <a:xfrm>
            <a:off x="1691680" y="2996952"/>
            <a:ext cx="2448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6F25F54-3150-8748-9926-3FA4399F74CC}"/>
              </a:ext>
            </a:extLst>
          </p:cNvPr>
          <p:cNvSpPr txBox="1"/>
          <p:nvPr/>
        </p:nvSpPr>
        <p:spPr>
          <a:xfrm>
            <a:off x="3376343" y="2705276"/>
            <a:ext cx="5269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dirty="0"/>
              <a:t>2 SEM</a:t>
            </a:r>
          </a:p>
        </p:txBody>
      </p:sp>
      <p:cxnSp>
        <p:nvCxnSpPr>
          <p:cNvPr id="26" name="Conector recto 25">
            <a:extLst>
              <a:ext uri="{FF2B5EF4-FFF2-40B4-BE49-F238E27FC236}">
                <a16:creationId xmlns:a16="http://schemas.microsoft.com/office/drawing/2014/main" id="{1D2A0CA8-25A0-094D-969A-FB8BB090EA03}"/>
              </a:ext>
            </a:extLst>
          </p:cNvPr>
          <p:cNvCxnSpPr>
            <a:cxnSpLocks/>
          </p:cNvCxnSpPr>
          <p:nvPr/>
        </p:nvCxnSpPr>
        <p:spPr>
          <a:xfrm flipV="1">
            <a:off x="3275856" y="2873515"/>
            <a:ext cx="0" cy="246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D81BCC3-09CD-914F-A10A-7E70368FF814}"/>
              </a:ext>
            </a:extLst>
          </p:cNvPr>
          <p:cNvSpPr txBox="1"/>
          <p:nvPr/>
        </p:nvSpPr>
        <p:spPr>
          <a:xfrm>
            <a:off x="1738006" y="1856692"/>
            <a:ext cx="943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>
                <a:solidFill>
                  <a:srgbClr val="FF0000"/>
                </a:solidFill>
              </a:rPr>
              <a:t>RT-qPCR</a:t>
            </a:r>
          </a:p>
          <a:p>
            <a:r>
              <a:rPr lang="es-MX" sz="900" dirty="0"/>
              <a:t>24-72 hrs</a:t>
            </a:r>
            <a:r>
              <a:rPr lang="es-MX" sz="16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3179AE27-3ED5-144B-943B-FF863CF6BC50}"/>
              </a:ext>
            </a:extLst>
          </p:cNvPr>
          <p:cNvCxnSpPr>
            <a:cxnSpLocks/>
          </p:cNvCxnSpPr>
          <p:nvPr/>
        </p:nvCxnSpPr>
        <p:spPr>
          <a:xfrm>
            <a:off x="1691680" y="2368625"/>
            <a:ext cx="28803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>
            <a:extLst>
              <a:ext uri="{FF2B5EF4-FFF2-40B4-BE49-F238E27FC236}">
                <a16:creationId xmlns:a16="http://schemas.microsoft.com/office/drawing/2014/main" id="{E7E7D2BD-0692-8342-A6D3-DAB5A885F325}"/>
              </a:ext>
            </a:extLst>
          </p:cNvPr>
          <p:cNvCxnSpPr>
            <a:cxnSpLocks/>
          </p:cNvCxnSpPr>
          <p:nvPr/>
        </p:nvCxnSpPr>
        <p:spPr>
          <a:xfrm flipV="1">
            <a:off x="3275856" y="2282842"/>
            <a:ext cx="0" cy="2100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6A07F2-93BB-504B-A033-04D5509DFB40}"/>
              </a:ext>
            </a:extLst>
          </p:cNvPr>
          <p:cNvSpPr txBox="1"/>
          <p:nvPr/>
        </p:nvSpPr>
        <p:spPr>
          <a:xfrm>
            <a:off x="3376343" y="2070030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3 SEM</a:t>
            </a:r>
          </a:p>
        </p:txBody>
      </p:sp>
      <p:cxnSp>
        <p:nvCxnSpPr>
          <p:cNvPr id="39" name="Conector recto 38">
            <a:extLst>
              <a:ext uri="{FF2B5EF4-FFF2-40B4-BE49-F238E27FC236}">
                <a16:creationId xmlns:a16="http://schemas.microsoft.com/office/drawing/2014/main" id="{7EC8DDCE-D6CC-5547-954C-D98E2A2B1D93}"/>
              </a:ext>
            </a:extLst>
          </p:cNvPr>
          <p:cNvCxnSpPr/>
          <p:nvPr/>
        </p:nvCxnSpPr>
        <p:spPr>
          <a:xfrm flipV="1">
            <a:off x="1691680" y="2873515"/>
            <a:ext cx="0" cy="246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E961577B-975C-064B-A010-5E83537D7189}"/>
              </a:ext>
            </a:extLst>
          </p:cNvPr>
          <p:cNvCxnSpPr/>
          <p:nvPr/>
        </p:nvCxnSpPr>
        <p:spPr>
          <a:xfrm flipV="1">
            <a:off x="1691680" y="2208529"/>
            <a:ext cx="0" cy="2843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>
            <a:extLst>
              <a:ext uri="{FF2B5EF4-FFF2-40B4-BE49-F238E27FC236}">
                <a16:creationId xmlns:a16="http://schemas.microsoft.com/office/drawing/2014/main" id="{CB31E298-DEE7-D641-9135-B90C8FED7FB6}"/>
              </a:ext>
            </a:extLst>
          </p:cNvPr>
          <p:cNvCxnSpPr/>
          <p:nvPr/>
        </p:nvCxnSpPr>
        <p:spPr>
          <a:xfrm>
            <a:off x="3275856" y="1700808"/>
            <a:ext cx="23042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4935D1B6-5C53-1E4A-9081-BD04A3915DF0}"/>
              </a:ext>
            </a:extLst>
          </p:cNvPr>
          <p:cNvCxnSpPr/>
          <p:nvPr/>
        </p:nvCxnSpPr>
        <p:spPr>
          <a:xfrm flipV="1">
            <a:off x="3275856" y="155679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C5E02144-C233-3F46-A459-C9C888F1DCEF}"/>
              </a:ext>
            </a:extLst>
          </p:cNvPr>
          <p:cNvCxnSpPr>
            <a:cxnSpLocks/>
          </p:cNvCxnSpPr>
          <p:nvPr/>
        </p:nvCxnSpPr>
        <p:spPr>
          <a:xfrm flipV="1">
            <a:off x="5580112" y="1556792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>
            <a:extLst>
              <a:ext uri="{FF2B5EF4-FFF2-40B4-BE49-F238E27FC236}">
                <a16:creationId xmlns:a16="http://schemas.microsoft.com/office/drawing/2014/main" id="{07E52628-3F3D-6647-A8F7-EF0512794E3D}"/>
              </a:ext>
            </a:extLst>
          </p:cNvPr>
          <p:cNvSpPr txBox="1"/>
          <p:nvPr/>
        </p:nvSpPr>
        <p:spPr>
          <a:xfrm>
            <a:off x="3527884" y="1079448"/>
            <a:ext cx="1800200" cy="53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>
                <a:solidFill>
                  <a:srgbClr val="00B0F0"/>
                </a:solidFill>
              </a:rPr>
              <a:t>LEUCOCITOSIS</a:t>
            </a:r>
          </a:p>
          <a:p>
            <a:r>
              <a:rPr lang="es-MX" sz="1050" dirty="0">
                <a:solidFill>
                  <a:srgbClr val="00B0F0"/>
                </a:solidFill>
              </a:rPr>
              <a:t> </a:t>
            </a:r>
            <a:r>
              <a:rPr lang="es-MX" sz="1050" dirty="0"/>
              <a:t>4 SEM PAROXISMOS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DBF4D872-0E81-594F-BCBA-360F2395CA8E}"/>
              </a:ext>
            </a:extLst>
          </p:cNvPr>
          <p:cNvSpPr txBox="1"/>
          <p:nvPr/>
        </p:nvSpPr>
        <p:spPr>
          <a:xfrm>
            <a:off x="251520" y="1286108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TOMA DE MUESTRA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AD035602-1BEF-FF42-89B9-126EA45C305A}"/>
              </a:ext>
            </a:extLst>
          </p:cNvPr>
          <p:cNvSpPr txBox="1"/>
          <p:nvPr/>
        </p:nvSpPr>
        <p:spPr>
          <a:xfrm>
            <a:off x="3563889" y="550132"/>
            <a:ext cx="2016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≥25,000 leucocitos/</a:t>
            </a:r>
            <a:r>
              <a:rPr lang="el-GR" sz="1200" dirty="0"/>
              <a:t>μ</a:t>
            </a:r>
            <a:r>
              <a:rPr lang="es-MX" sz="1200" dirty="0"/>
              <a:t>l, con ≥60% de linfocitos). </a:t>
            </a:r>
          </a:p>
        </p:txBody>
      </p:sp>
    </p:spTree>
    <p:extLst>
      <p:ext uri="{BB962C8B-B14F-4D97-AF65-F5344CB8AC3E}">
        <p14:creationId xmlns:p14="http://schemas.microsoft.com/office/powerpoint/2010/main" val="324399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1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  <p:bldLst>
      <p:bldP spid="6" grpId="0"/>
      <p:bldP spid="9" grpId="0"/>
      <p:bldP spid="10" grpId="0"/>
      <p:bldP spid="14" grpId="0"/>
      <p:bldP spid="15" grpId="0"/>
      <p:bldP spid="18" grpId="0"/>
      <p:bldP spid="19" grpId="0"/>
      <p:bldP spid="21" grpId="0"/>
      <p:bldP spid="24" grpId="0"/>
      <p:bldP spid="28" grpId="0"/>
      <p:bldP spid="37" grpId="0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7211144" cy="706090"/>
          </a:xfrm>
        </p:spPr>
        <p:txBody>
          <a:bodyPr>
            <a:normAutofit fontScale="90000"/>
          </a:bodyPr>
          <a:lstStyle/>
          <a:p>
            <a:r>
              <a:rPr lang="es-MX" sz="1400" dirty="0">
                <a:latin typeface="Arial" pitchFamily="34" charset="0"/>
                <a:cs typeface="Arial" pitchFamily="34" charset="0"/>
              </a:rPr>
              <a:t>Gráfico 6. Casos e Incidencia* de Tos ferina, México, 2008-2017.</a:t>
            </a:r>
            <a:br>
              <a:rPr lang="es-MX" sz="1400" dirty="0"/>
            </a:br>
            <a:br>
              <a:rPr lang="es-MX" sz="1400" dirty="0"/>
            </a:br>
            <a:br>
              <a:rPr lang="es-MX" sz="1400" dirty="0"/>
            </a:br>
            <a:endParaRPr lang="es-MX" sz="1400" dirty="0"/>
          </a:p>
        </p:txBody>
      </p:sp>
      <p:pic>
        <p:nvPicPr>
          <p:cNvPr id="4" name="image35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776864" cy="424053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 </a:t>
            </a:r>
            <a:r>
              <a:rPr lang="es-MX" sz="2000" b="1" u="sng" dirty="0"/>
              <a:t>Casos e incidencia de Tos ferina en menores de un año, México, 2012-2017.</a:t>
            </a:r>
          </a:p>
        </p:txBody>
      </p:sp>
      <p:pic>
        <p:nvPicPr>
          <p:cNvPr id="4" name="image36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772816"/>
            <a:ext cx="7560840" cy="30756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548680"/>
            <a:ext cx="6984776" cy="864096"/>
          </a:xfrm>
        </p:spPr>
        <p:txBody>
          <a:bodyPr>
            <a:normAutofit fontScale="90000"/>
          </a:bodyPr>
          <a:lstStyle/>
          <a:p>
            <a:r>
              <a:rPr lang="es-MX" b="1" i="1" dirty="0"/>
              <a:t>Definiciones operacionales:</a:t>
            </a:r>
            <a:br>
              <a:rPr lang="es-MX" b="1" i="1" dirty="0"/>
            </a:b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76772"/>
            <a:ext cx="8147248" cy="4104456"/>
          </a:xfrm>
        </p:spPr>
        <p:txBody>
          <a:bodyPr>
            <a:normAutofit fontScale="47500" lnSpcReduction="20000"/>
          </a:bodyPr>
          <a:lstStyle/>
          <a:p>
            <a:r>
              <a:rPr lang="es-MX" b="1" dirty="0"/>
              <a:t>Caso de Síndrome Coqueluchoide: </a:t>
            </a:r>
            <a:r>
              <a:rPr lang="es-MX" dirty="0"/>
              <a:t>Toda persona con tos paroxística o en accesos, sin importar la duración. </a:t>
            </a:r>
          </a:p>
          <a:p>
            <a:r>
              <a:rPr lang="es-MX" b="1" dirty="0"/>
              <a:t>Caso probable de Tos ferina: </a:t>
            </a:r>
            <a:r>
              <a:rPr lang="es-MX" dirty="0"/>
              <a:t>Toda persona con tos paroxística con siete o más días de evolución con al menos uno o más de los siguientes signos o síntomas: tos en accesos, cianosante, emetizante, apnea o estridor laríngeo inspiratorio. En menor de 6 meses los únicos signos pueden ser apnea-cianosis, sin importar los días de evolución. </a:t>
            </a:r>
          </a:p>
          <a:p>
            <a:r>
              <a:rPr lang="es-MX" b="1" dirty="0"/>
              <a:t>Caso confirmado por laboratorio de Tos ferina: </a:t>
            </a:r>
            <a:r>
              <a:rPr lang="es-MX" dirty="0"/>
              <a:t>Caso probable en quien se idenifique la presencia de </a:t>
            </a:r>
            <a:r>
              <a:rPr lang="es-MX" i="1" dirty="0"/>
              <a:t>B. </a:t>
            </a:r>
            <a:r>
              <a:rPr lang="es-MX" i="1" dirty="0" err="1"/>
              <a:t>pertussis</a:t>
            </a:r>
            <a:r>
              <a:rPr lang="es-MX" i="1" dirty="0"/>
              <a:t> </a:t>
            </a:r>
            <a:r>
              <a:rPr lang="es-MX" dirty="0"/>
              <a:t>mediante técnicas de laboratorio reconocidas por el </a:t>
            </a:r>
            <a:r>
              <a:rPr lang="es-MX" dirty="0" err="1"/>
              <a:t>InDRE</a:t>
            </a:r>
            <a:r>
              <a:rPr lang="es-MX" dirty="0"/>
              <a:t> o, con asociación epidemiológica a otro caso confirmado por laboratorio o a contacto conviviente positivo a </a:t>
            </a:r>
            <a:r>
              <a:rPr lang="es-MX" i="1" dirty="0"/>
              <a:t>B. </a:t>
            </a:r>
            <a:r>
              <a:rPr lang="es-MX" i="1" dirty="0" err="1"/>
              <a:t>pertussis</a:t>
            </a:r>
            <a:r>
              <a:rPr lang="es-MX" i="1" dirty="0"/>
              <a:t> </a:t>
            </a:r>
            <a:r>
              <a:rPr lang="es-MX" dirty="0"/>
              <a:t>(portador).</a:t>
            </a:r>
          </a:p>
          <a:p>
            <a:pPr>
              <a:buNone/>
            </a:pPr>
            <a:endParaRPr lang="es-MX" dirty="0"/>
          </a:p>
          <a:p>
            <a:r>
              <a:rPr lang="es-MX" b="1" dirty="0"/>
              <a:t>Caso confirmado por clínica de Tos ferina: </a:t>
            </a:r>
            <a:r>
              <a:rPr lang="es-MX" dirty="0"/>
              <a:t>Caso probable sin resultado de </a:t>
            </a:r>
            <a:r>
              <a:rPr lang="es-MX" dirty="0" err="1"/>
              <a:t>labo</a:t>
            </a:r>
            <a:r>
              <a:rPr lang="es-MX" dirty="0"/>
              <a:t>- </a:t>
            </a:r>
            <a:r>
              <a:rPr lang="es-MX" dirty="0" err="1"/>
              <a:t>ratorio</a:t>
            </a:r>
            <a:r>
              <a:rPr lang="es-MX" dirty="0"/>
              <a:t> o negativo a cultivo para </a:t>
            </a:r>
            <a:r>
              <a:rPr lang="es-MX" i="1" dirty="0" err="1"/>
              <a:t>B.pertussis</a:t>
            </a:r>
            <a:r>
              <a:rPr lang="es-MX" i="1" dirty="0"/>
              <a:t> </a:t>
            </a:r>
            <a:r>
              <a:rPr lang="es-MX" dirty="0"/>
              <a:t>y con aumento en la cuenta leucocitaria con predominio de linfocitos ( ≥25,000 leucocitos/µl, con ≥60% de linfocitos).</a:t>
            </a:r>
          </a:p>
          <a:p>
            <a:pPr>
              <a:buNone/>
            </a:pPr>
            <a:endParaRPr lang="es-MX" dirty="0"/>
          </a:p>
          <a:p>
            <a:r>
              <a:rPr lang="es-MX" b="1" dirty="0"/>
              <a:t>Caso descartado de Tos ferina: </a:t>
            </a:r>
            <a:r>
              <a:rPr lang="es-MX" dirty="0"/>
              <a:t>Caso probable en quien no se demuestre la presen- </a:t>
            </a:r>
            <a:r>
              <a:rPr lang="es-MX" dirty="0" err="1"/>
              <a:t>cia</a:t>
            </a:r>
            <a:r>
              <a:rPr lang="es-MX" dirty="0"/>
              <a:t> de </a:t>
            </a:r>
            <a:r>
              <a:rPr lang="es-MX" i="1" dirty="0"/>
              <a:t>B. </a:t>
            </a:r>
            <a:r>
              <a:rPr lang="es-MX" i="1" dirty="0" err="1"/>
              <a:t>pertussis</a:t>
            </a:r>
            <a:r>
              <a:rPr lang="es-MX" i="1" dirty="0"/>
              <a:t> </a:t>
            </a:r>
            <a:r>
              <a:rPr lang="es-MX" dirty="0"/>
              <a:t>mediante pruebas reconocidas por el </a:t>
            </a:r>
            <a:r>
              <a:rPr lang="es-MX" dirty="0" err="1"/>
              <a:t>InDRE</a:t>
            </a:r>
            <a:r>
              <a:rPr lang="es-MX" dirty="0"/>
              <a:t> y/o sin elevación de la cuenta leucocitaria con predominio de linfocitos y/o sin asociación epidemiológica a otro caso o contacto confirmado a </a:t>
            </a:r>
            <a:r>
              <a:rPr lang="es-MX" i="1" dirty="0"/>
              <a:t>B. </a:t>
            </a:r>
            <a:r>
              <a:rPr lang="es-MX" i="1" dirty="0" err="1"/>
              <a:t>pertussis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ACCIONES NIVEL LOCAL Y JURISDICCIONAL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81E4D607-9034-0446-A7F7-39A27DDD8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1600" dirty="0"/>
              <a:t>Elaborar el estudio epidemiológico de casos probables de Síndrome Coqueluchoi- de/Tos ferina al 100% de casos probables y enviarlo a la jurisdicción sanitaria dentro de las primeras 48 horas</a:t>
            </a:r>
          </a:p>
          <a:p>
            <a:r>
              <a:rPr lang="es-MX" sz="1600" dirty="0"/>
              <a:t>Tomar muestra de exudado nasofaríngeo al 100% de los casos probables de tos ferina, antes de haber iniciado la administración de antibióticos y enviarla de manera inmediata a la jurisdicción sanitaria </a:t>
            </a:r>
          </a:p>
          <a:p>
            <a:r>
              <a:rPr lang="es-MX" sz="1600" dirty="0"/>
              <a:t>Se realizará estudio de contactos al 100% de los casos probabales de tos ferina, </a:t>
            </a:r>
            <a:r>
              <a:rPr lang="es-MX" sz="1600" b="1" dirty="0"/>
              <a:t>mínimo tres contactos</a:t>
            </a:r>
            <a:r>
              <a:rPr lang="es-MX" sz="1600" dirty="0"/>
              <a:t> por caso con toma de muestra de exudado nasofaríngeo de preferencia convivientes intra o extradomiciliarios adultos y adolescentes mayores de 12 años de edad, con síntomas de enfermedad respiratoria o asintomáticos</a:t>
            </a:r>
            <a:r>
              <a:rPr lang="es-MX" sz="1400" dirty="0"/>
              <a:t>. </a:t>
            </a:r>
          </a:p>
          <a:p>
            <a:r>
              <a:rPr lang="es-MX" sz="1600" dirty="0"/>
              <a:t>Realizar quimiprofilaxis a los contactos intradomiciliarios, extradomiciliarios ante un caso confirmado de B. pertussis. </a:t>
            </a:r>
          </a:p>
          <a:p>
            <a:r>
              <a:rPr lang="es-MX" sz="1600" dirty="0"/>
              <a:t>Verificar la notificación inmediata de los casos probables de Síndrome coquelu- choide/tos ferina (en las primeras 24 horas de su detección por los servicios de salud) y notificarlos al nivel estatal.</a:t>
            </a:r>
          </a:p>
          <a:p>
            <a:endParaRPr lang="es-MX" dirty="0"/>
          </a:p>
          <a:p>
            <a:endParaRPr lang="es-MX" sz="1600" dirty="0"/>
          </a:p>
          <a:p>
            <a:endParaRPr lang="es-MX" sz="1400" dirty="0"/>
          </a:p>
          <a:p>
            <a:endParaRPr lang="es-MX" sz="1600" dirty="0"/>
          </a:p>
          <a:p>
            <a:endParaRPr lang="es-MX" dirty="0"/>
          </a:p>
          <a:p>
            <a:endParaRPr lang="es-MX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image40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8496944" cy="56886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741</TotalTime>
  <Words>485</Words>
  <Application>Microsoft Macintosh PowerPoint</Application>
  <PresentationFormat>Presentación en pantalla (4:3)</PresentationFormat>
  <Paragraphs>50</Paragraphs>
  <Slides>10</Slides>
  <Notes>0</Notes>
  <HiddenSlides>0</HiddenSlides>
  <MMClips>2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Georgia</vt:lpstr>
      <vt:lpstr>Tema de Office</vt:lpstr>
      <vt:lpstr>Vigilancia Epidemiológica Jurisdicción Sanitaria No. IV.   Coordinación de  Vigilancia , Urgencia Epidemiológicas y Desastres.   </vt:lpstr>
      <vt:lpstr>Vigilancia Epidemiológica de Tos ferina y Síndrome Coqueluchoide </vt:lpstr>
      <vt:lpstr>TOS FERINA</vt:lpstr>
      <vt:lpstr>Presentación de PowerPoint</vt:lpstr>
      <vt:lpstr>Gráfico 6. Casos e Incidencia* de Tos ferina, México, 2008-2017.   </vt:lpstr>
      <vt:lpstr> Casos e incidencia de Tos ferina en menores de un año, México, 2012-2017.</vt:lpstr>
      <vt:lpstr>Definiciones operacionales: </vt:lpstr>
      <vt:lpstr>ACCIONES NIVEL LOCAL Y JURISDICCIONAL</vt:lpstr>
      <vt:lpstr>Presentación de PowerPoint</vt:lpstr>
      <vt:lpstr>Presentación de PowerPoint</vt:lpstr>
    </vt:vector>
  </TitlesOfParts>
  <Company>ssa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Sergio</dc:creator>
  <cp:lastModifiedBy>alejandro marin reynaga</cp:lastModifiedBy>
  <cp:revision>21</cp:revision>
  <dcterms:created xsi:type="dcterms:W3CDTF">2018-12-06T20:51:21Z</dcterms:created>
  <dcterms:modified xsi:type="dcterms:W3CDTF">2018-12-10T17:19:20Z</dcterms:modified>
</cp:coreProperties>
</file>